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Tip korisnika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5DA5D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6D1-4FC1-B1D8-FB46B238AE4F}"/>
              </c:ext>
            </c:extLst>
          </c:dPt>
          <c:dPt>
            <c:idx val="1"/>
            <c:bubble3D val="0"/>
            <c:spPr>
              <a:solidFill>
                <a:srgbClr val="FAA43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6D1-4FC1-B1D8-FB46B238AE4F}"/>
              </c:ext>
            </c:extLst>
          </c:dPt>
          <c:cat>
            <c:strRef>
              <c:f>Sheet1!$A$2:$A$3</c:f>
              <c:strCache>
                <c:ptCount val="2"/>
                <c:pt idx="0">
                  <c:v>Novi korisnici</c:v>
                </c:pt>
                <c:pt idx="1">
                  <c:v>Povratni korisnici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67.28</c:v>
                </c:pt>
                <c:pt idx="1">
                  <c:v>32.72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D1-4FC1-B1D8-FB46B238A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2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Udeo sesija</c:v>
                </c:pt>
              </c:strCache>
            </c:strRef>
          </c:tx>
          <c:spPr>
            <a:solidFill>
              <a:srgbClr val="22D3EE"/>
            </a:solidFill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Quick backs</c:v>
                </c:pt>
                <c:pt idx="1">
                  <c:v>Dead clicks</c:v>
                </c:pt>
                <c:pt idx="2">
                  <c:v>Rage clicks</c:v>
                </c:pt>
                <c:pt idx="3">
                  <c:v>Excessive scrolling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22.37</c:v>
                </c:pt>
                <c:pt idx="1">
                  <c:v>14.16</c:v>
                </c:pt>
                <c:pt idx="2">
                  <c:v>0.3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F-4713-B23F-9C25C96BF4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chemeClr val="bg1"/>
                </a:solidFill>
                <a:latin typeface="Aptos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25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chemeClr val="bg1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Sesije</c:v>
                </c:pt>
              </c:strCache>
            </c:strRef>
          </c:tx>
          <c:spPr>
            <a:solidFill>
              <a:srgbClr val="A3E635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chemeClr val="bg1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Mobile Safari</c:v>
                </c:pt>
                <c:pt idx="1">
                  <c:v>Chrome Mobile</c:v>
                </c:pt>
                <c:pt idx="2">
                  <c:v>Chrome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8294</c:v>
                </c:pt>
                <c:pt idx="1">
                  <c:v>7806</c:v>
                </c:pt>
                <c:pt idx="2">
                  <c:v>5142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2-4055-B869-67A3A6614B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50" b="0" i="0" u="none" strike="noStrike">
                <a:solidFill>
                  <a:schemeClr val="bg1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850" b="0" i="0" u="none" strike="noStrike">
                <a:solidFill>
                  <a:schemeClr val="bg1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71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5" y="518329"/>
            <a:ext cx="12191695" cy="6304788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4" name="Shape 2"/>
          <p:cNvSpPr/>
          <p:nvPr/>
        </p:nvSpPr>
        <p:spPr>
          <a:xfrm>
            <a:off x="0" y="118872"/>
            <a:ext cx="12191695" cy="22860"/>
          </a:xfrm>
          <a:prstGeom prst="rect">
            <a:avLst/>
          </a:prstGeom>
          <a:solidFill>
            <a:srgbClr val="A3E635"/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6" name="Text 4"/>
          <p:cNvSpPr/>
          <p:nvPr/>
        </p:nvSpPr>
        <p:spPr>
          <a:xfrm>
            <a:off x="631460" y="2253404"/>
            <a:ext cx="10928773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4200" b="1" dirty="0" err="1">
                <a:solidFill>
                  <a:srgbClr val="F8FAFC"/>
                </a:solidFill>
              </a:rPr>
              <a:t>Bihevioralna</a:t>
            </a:r>
            <a:r>
              <a:rPr lang="en-US" sz="4200" b="1" dirty="0">
                <a:solidFill>
                  <a:srgbClr val="F8FAFC"/>
                </a:solidFill>
              </a:rPr>
              <a:t> </a:t>
            </a:r>
            <a:r>
              <a:rPr lang="en-US" sz="4200" b="1" dirty="0" err="1">
                <a:solidFill>
                  <a:srgbClr val="F8FAFC"/>
                </a:solidFill>
              </a:rPr>
              <a:t>analiza</a:t>
            </a:r>
            <a:r>
              <a:rPr lang="sr-Latn-RS" sz="4200" b="1" dirty="0">
                <a:solidFill>
                  <a:srgbClr val="F8FAFC"/>
                </a:solidFill>
              </a:rPr>
              <a:t> </a:t>
            </a:r>
            <a:r>
              <a:rPr lang="en-US" sz="4200" b="1" dirty="0" err="1">
                <a:solidFill>
                  <a:srgbClr val="F8FAFC"/>
                </a:solidFill>
              </a:rPr>
              <a:t>veb-interakcija</a:t>
            </a:r>
            <a:endParaRPr lang="en-US" sz="4200" dirty="0"/>
          </a:p>
        </p:txBody>
      </p:sp>
      <p:sp>
        <p:nvSpPr>
          <p:cNvPr id="7" name="Text 5"/>
          <p:cNvSpPr/>
          <p:nvPr/>
        </p:nvSpPr>
        <p:spPr>
          <a:xfrm>
            <a:off x="612953" y="3072384"/>
            <a:ext cx="10910484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E2E8F0"/>
                </a:solidFill>
              </a:rPr>
              <a:t>Modelovanje prediktivnih obrazaca ponašanja korisnika u cilju personalizacije sadržaja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4358792" y="3959352"/>
            <a:ext cx="3474720" cy="310896"/>
          </a:xfrm>
          <a:prstGeom prst="roundRect">
            <a:avLst>
              <a:gd name="adj" fmla="val 23529"/>
            </a:avLst>
          </a:prstGeom>
          <a:solidFill>
            <a:srgbClr val="A3E635">
              <a:alpha val="90000"/>
            </a:srgbClr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9" name="Text 7"/>
          <p:cNvSpPr/>
          <p:nvPr/>
        </p:nvSpPr>
        <p:spPr>
          <a:xfrm>
            <a:off x="4431418" y="4023360"/>
            <a:ext cx="3255264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07111F"/>
                </a:solidFill>
              </a:rPr>
              <a:t>Microsoft Clarity + UX analitika + personalizacija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612648" y="5230368"/>
            <a:ext cx="4754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AAB7C8"/>
                </a:solidFill>
              </a:rPr>
              <a:t>Kandidat: Petar Kresoja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AAB7C8"/>
                </a:solidFill>
              </a:rPr>
              <a:t>Mentor: prof. dr Marko Šarac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AAB7C8"/>
                </a:solidFill>
              </a:rPr>
              <a:t>Univerzitet Singidunum, 2026.</a:t>
            </a:r>
            <a:endParaRPr lang="en-US" sz="12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543853-2501-4950-A487-69D06E3E6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611" y="328490"/>
            <a:ext cx="3055826" cy="10065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4" name="Shape 2"/>
          <p:cNvSpPr/>
          <p:nvPr/>
        </p:nvSpPr>
        <p:spPr>
          <a:xfrm>
            <a:off x="0" y="118872"/>
            <a:ext cx="12191695" cy="22860"/>
          </a:xfrm>
          <a:prstGeom prst="rect">
            <a:avLst/>
          </a:prstGeom>
          <a:solidFill>
            <a:srgbClr val="A3E635"/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5" name="Text 3"/>
          <p:cNvSpPr/>
          <p:nvPr/>
        </p:nvSpPr>
        <p:spPr>
          <a:xfrm>
            <a:off x="548640" y="475488"/>
            <a:ext cx="6126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2D3EE"/>
                </a:solidFill>
              </a:rPr>
              <a:t>OD SIGNALA DO PRETPOSTAVLJENE NAMERE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548640" y="768096"/>
            <a:ext cx="7223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150" b="1" dirty="0">
                <a:solidFill>
                  <a:srgbClr val="F8FAFC"/>
                </a:solidFill>
              </a:rPr>
              <a:t>Konceptualni prediktivni model</a:t>
            </a:r>
            <a:endParaRPr lang="en-US" sz="3150" dirty="0"/>
          </a:p>
        </p:txBody>
      </p:sp>
      <p:sp>
        <p:nvSpPr>
          <p:cNvPr id="7" name="Text 5"/>
          <p:cNvSpPr/>
          <p:nvPr/>
        </p:nvSpPr>
        <p:spPr>
          <a:xfrm>
            <a:off x="10881360" y="644652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AAB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 / 12</a:t>
            </a:r>
            <a:endParaRPr lang="en-US" sz="850" dirty="0"/>
          </a:p>
        </p:txBody>
      </p:sp>
      <p:sp>
        <p:nvSpPr>
          <p:cNvPr id="8" name="Text 6"/>
          <p:cNvSpPr/>
          <p:nvPr/>
        </p:nvSpPr>
        <p:spPr>
          <a:xfrm>
            <a:off x="502920" y="6446520"/>
            <a:ext cx="5303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Master rad | bihevioralna analiza veb-interakcija</a:t>
            </a:r>
            <a:endParaRPr lang="en-US" sz="850" dirty="0"/>
          </a:p>
        </p:txBody>
      </p:sp>
      <p:sp>
        <p:nvSpPr>
          <p:cNvPr id="9" name="Shape 7"/>
          <p:cNvSpPr/>
          <p:nvPr/>
        </p:nvSpPr>
        <p:spPr>
          <a:xfrm>
            <a:off x="685800" y="1581912"/>
            <a:ext cx="2880360" cy="2148840"/>
          </a:xfrm>
          <a:prstGeom prst="roundRect">
            <a:avLst>
              <a:gd name="adj" fmla="val 4255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0" name="Text 8"/>
          <p:cNvSpPr/>
          <p:nvPr/>
        </p:nvSpPr>
        <p:spPr>
          <a:xfrm>
            <a:off x="886968" y="1764792"/>
            <a:ext cx="247802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2D3EE"/>
                </a:solidFill>
              </a:rPr>
              <a:t>Ulazni signali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886968" y="2157984"/>
            <a:ext cx="2478024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posećene stranice</a:t>
            </a:r>
            <a:endParaRPr lang="en-US" sz="1240" dirty="0"/>
          </a:p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izvor posete</a:t>
            </a:r>
            <a:endParaRPr lang="en-US" sz="1240" dirty="0"/>
          </a:p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tip uređaja</a:t>
            </a:r>
            <a:endParaRPr lang="en-US" sz="1240" dirty="0"/>
          </a:p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dubina skrolovanja</a:t>
            </a:r>
            <a:endParaRPr lang="en-US" sz="1240" dirty="0"/>
          </a:p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dead clicks / quick backs</a:t>
            </a:r>
            <a:endParaRPr lang="en-US" sz="1240" dirty="0"/>
          </a:p>
        </p:txBody>
      </p:sp>
      <p:sp>
        <p:nvSpPr>
          <p:cNvPr id="12" name="Shape 10"/>
          <p:cNvSpPr/>
          <p:nvPr/>
        </p:nvSpPr>
        <p:spPr>
          <a:xfrm>
            <a:off x="3886200" y="1581912"/>
            <a:ext cx="2880360" cy="1097280"/>
          </a:xfrm>
          <a:prstGeom prst="roundRect">
            <a:avLst>
              <a:gd name="adj" fmla="val 8333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3" name="Text 11"/>
          <p:cNvSpPr/>
          <p:nvPr/>
        </p:nvSpPr>
        <p:spPr>
          <a:xfrm>
            <a:off x="4087368" y="1764792"/>
            <a:ext cx="247802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A3E635"/>
                </a:solidFill>
              </a:rPr>
              <a:t>Bodovanje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087368" y="2157984"/>
            <a:ext cx="2478024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svaki signal povećava verovatnoću pripadnosti određenoj grupi korisnika</a:t>
            </a:r>
            <a:endParaRPr lang="en-US" sz="1240" dirty="0"/>
          </a:p>
        </p:txBody>
      </p:sp>
      <p:sp>
        <p:nvSpPr>
          <p:cNvPr id="15" name="Shape 13"/>
          <p:cNvSpPr/>
          <p:nvPr/>
        </p:nvSpPr>
        <p:spPr>
          <a:xfrm>
            <a:off x="3886200" y="2999232"/>
            <a:ext cx="2880360" cy="1417320"/>
          </a:xfrm>
          <a:prstGeom prst="roundRect">
            <a:avLst>
              <a:gd name="adj" fmla="val 6452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6" name="Text 14"/>
          <p:cNvSpPr/>
          <p:nvPr/>
        </p:nvSpPr>
        <p:spPr>
          <a:xfrm>
            <a:off x="4087368" y="3182112"/>
            <a:ext cx="247802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A78BFA"/>
                </a:solidFill>
              </a:rPr>
              <a:t>Kategorija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4087368" y="3575304"/>
            <a:ext cx="2478024" cy="7315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budući student</a:t>
            </a:r>
            <a:endParaRPr lang="en-US" sz="1240" dirty="0"/>
          </a:p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postojeći student</a:t>
            </a:r>
            <a:endParaRPr lang="en-US" sz="1240" dirty="0"/>
          </a:p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administrativna potreba</a:t>
            </a:r>
            <a:endParaRPr lang="en-US" sz="1240" dirty="0"/>
          </a:p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mobilni korisnik</a:t>
            </a:r>
            <a:endParaRPr lang="en-US" sz="1240" dirty="0"/>
          </a:p>
        </p:txBody>
      </p:sp>
      <p:sp>
        <p:nvSpPr>
          <p:cNvPr id="18" name="Shape 16"/>
          <p:cNvSpPr/>
          <p:nvPr/>
        </p:nvSpPr>
        <p:spPr>
          <a:xfrm>
            <a:off x="7086600" y="1581912"/>
            <a:ext cx="3611880" cy="1828800"/>
          </a:xfrm>
          <a:prstGeom prst="roundRect">
            <a:avLst>
              <a:gd name="adj" fmla="val 5000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9" name="Text 17"/>
          <p:cNvSpPr/>
          <p:nvPr/>
        </p:nvSpPr>
        <p:spPr>
          <a:xfrm>
            <a:off x="7287768" y="1764792"/>
            <a:ext cx="32095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B923C"/>
                </a:solidFill>
              </a:rPr>
              <a:t>Personalizovan prikaz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7287768" y="2157984"/>
            <a:ext cx="3209544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brzi linkovi, povezani sadržaji, kontakt, prijava, kalendar ili „Možda tražite“ blok</a:t>
            </a:r>
            <a:endParaRPr lang="en-US" sz="1240" dirty="0"/>
          </a:p>
        </p:txBody>
      </p:sp>
      <p:sp>
        <p:nvSpPr>
          <p:cNvPr id="21" name="Shape 19"/>
          <p:cNvSpPr/>
          <p:nvPr/>
        </p:nvSpPr>
        <p:spPr>
          <a:xfrm>
            <a:off x="3611880" y="2578608"/>
            <a:ext cx="246888" cy="0"/>
          </a:xfrm>
          <a:prstGeom prst="line">
            <a:avLst/>
          </a:prstGeom>
          <a:noFill/>
          <a:ln w="17780">
            <a:solidFill>
              <a:srgbClr val="AAB7C8"/>
            </a:solidFill>
            <a:prstDash val="solid"/>
            <a:tailEnd type="triangle"/>
          </a:ln>
        </p:spPr>
        <p:txBody>
          <a:bodyPr/>
          <a:lstStyle/>
          <a:p>
            <a:endParaRPr lang="sr-Cyrl-RS"/>
          </a:p>
        </p:txBody>
      </p:sp>
      <p:sp>
        <p:nvSpPr>
          <p:cNvPr id="22" name="Shape 20"/>
          <p:cNvSpPr/>
          <p:nvPr/>
        </p:nvSpPr>
        <p:spPr>
          <a:xfrm>
            <a:off x="6812280" y="2578608"/>
            <a:ext cx="246888" cy="0"/>
          </a:xfrm>
          <a:prstGeom prst="line">
            <a:avLst/>
          </a:prstGeom>
          <a:noFill/>
          <a:ln w="17780">
            <a:solidFill>
              <a:srgbClr val="AAB7C8"/>
            </a:solidFill>
            <a:prstDash val="solid"/>
            <a:tailEnd type="triangle"/>
          </a:ln>
        </p:spPr>
        <p:txBody>
          <a:bodyPr/>
          <a:lstStyle/>
          <a:p>
            <a:endParaRPr lang="sr-Cyrl-RS"/>
          </a:p>
        </p:txBody>
      </p:sp>
      <p:sp>
        <p:nvSpPr>
          <p:cNvPr id="23" name="Shape 21"/>
          <p:cNvSpPr/>
          <p:nvPr/>
        </p:nvSpPr>
        <p:spPr>
          <a:xfrm>
            <a:off x="7146036" y="3826764"/>
            <a:ext cx="3401568" cy="1664208"/>
          </a:xfrm>
          <a:prstGeom prst="roundRect">
            <a:avLst>
              <a:gd name="adj" fmla="val 5495"/>
            </a:avLst>
          </a:prstGeom>
          <a:solidFill>
            <a:srgbClr val="12213A"/>
          </a:solidFill>
          <a:ln w="12700">
            <a:solidFill>
              <a:srgbClr val="22D3EE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pic>
        <p:nvPicPr>
          <p:cNvPr id="24" name="Image 0" descr="/mnt/data/petar_assets/img-0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177" y="3858768"/>
            <a:ext cx="2449286" cy="1600200"/>
          </a:xfrm>
          <a:prstGeom prst="rect">
            <a:avLst/>
          </a:prstGeom>
        </p:spPr>
      </p:pic>
      <p:sp>
        <p:nvSpPr>
          <p:cNvPr id="25" name="Text 22"/>
          <p:cNvSpPr/>
          <p:nvPr/>
        </p:nvSpPr>
        <p:spPr>
          <a:xfrm>
            <a:off x="868680" y="5193792"/>
            <a:ext cx="5486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2D3EE"/>
                </a:solidFill>
              </a:rPr>
              <a:t>Model ne utvrđuje nameru potpuno sigurno — on formira verovatnosni zaključak na osnovu više signala.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4" name="Shape 2"/>
          <p:cNvSpPr/>
          <p:nvPr/>
        </p:nvSpPr>
        <p:spPr>
          <a:xfrm>
            <a:off x="0" y="118872"/>
            <a:ext cx="12191695" cy="22860"/>
          </a:xfrm>
          <a:prstGeom prst="rect">
            <a:avLst/>
          </a:prstGeom>
          <a:solidFill>
            <a:srgbClr val="A3E635"/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5" name="Text 3"/>
          <p:cNvSpPr/>
          <p:nvPr/>
        </p:nvSpPr>
        <p:spPr>
          <a:xfrm>
            <a:off x="548640" y="475488"/>
            <a:ext cx="6126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2D3EE"/>
                </a:solidFill>
              </a:rPr>
              <a:t>PRAKTIČNA PRIMENA NA SAJTU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548640" y="768096"/>
            <a:ext cx="7223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150" b="1" dirty="0">
                <a:solidFill>
                  <a:srgbClr val="F8FAFC"/>
                </a:solidFill>
              </a:rPr>
              <a:t>Predlog personalizacije sadržaja</a:t>
            </a:r>
            <a:endParaRPr lang="en-US" sz="3150" dirty="0"/>
          </a:p>
        </p:txBody>
      </p:sp>
      <p:sp>
        <p:nvSpPr>
          <p:cNvPr id="9" name="Shape 7"/>
          <p:cNvSpPr/>
          <p:nvPr/>
        </p:nvSpPr>
        <p:spPr>
          <a:xfrm>
            <a:off x="7968996" y="1184148"/>
            <a:ext cx="2121408" cy="4498848"/>
          </a:xfrm>
          <a:prstGeom prst="roundRect">
            <a:avLst>
              <a:gd name="adj" fmla="val 4310"/>
            </a:avLst>
          </a:prstGeom>
          <a:solidFill>
            <a:srgbClr val="12213A"/>
          </a:solidFill>
          <a:ln w="12700">
            <a:solidFill>
              <a:srgbClr val="A3E635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pic>
        <p:nvPicPr>
          <p:cNvPr id="10" name="Image 0" descr="/mnt/data/petar_assets/img-0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349715"/>
            <a:ext cx="2057400" cy="4167713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685800" y="1481328"/>
            <a:ext cx="3474720" cy="1115568"/>
          </a:xfrm>
          <a:prstGeom prst="roundRect">
            <a:avLst>
              <a:gd name="adj" fmla="val 8197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2" name="Text 9"/>
          <p:cNvSpPr/>
          <p:nvPr/>
        </p:nvSpPr>
        <p:spPr>
          <a:xfrm>
            <a:off x="886968" y="1664208"/>
            <a:ext cx="30723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2D3EE"/>
                </a:solidFill>
              </a:rPr>
              <a:t>Za buduće studente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886968" y="2057400"/>
            <a:ext cx="3072384" cy="4297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istaknuti: Studije, Upis, Školarine, Prijava, Kontakt</a:t>
            </a:r>
            <a:endParaRPr lang="en-US" sz="1240" dirty="0"/>
          </a:p>
        </p:txBody>
      </p:sp>
      <p:sp>
        <p:nvSpPr>
          <p:cNvPr id="14" name="Shape 11"/>
          <p:cNvSpPr/>
          <p:nvPr/>
        </p:nvSpPr>
        <p:spPr>
          <a:xfrm>
            <a:off x="685800" y="2852928"/>
            <a:ext cx="3474720" cy="1115568"/>
          </a:xfrm>
          <a:prstGeom prst="roundRect">
            <a:avLst>
              <a:gd name="adj" fmla="val 8197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5" name="Text 12"/>
          <p:cNvSpPr/>
          <p:nvPr/>
        </p:nvSpPr>
        <p:spPr>
          <a:xfrm>
            <a:off x="886968" y="3035808"/>
            <a:ext cx="30723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A3E635"/>
                </a:solidFill>
              </a:rPr>
              <a:t>Za postojeće studente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886968" y="3429000"/>
            <a:ext cx="3072384" cy="4297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istaknuti: Ispiti, Kalendar, Obaveštenja, Studentski servis</a:t>
            </a:r>
            <a:endParaRPr lang="en-US" sz="1240" dirty="0"/>
          </a:p>
        </p:txBody>
      </p:sp>
      <p:sp>
        <p:nvSpPr>
          <p:cNvPr id="17" name="Shape 14"/>
          <p:cNvSpPr/>
          <p:nvPr/>
        </p:nvSpPr>
        <p:spPr>
          <a:xfrm>
            <a:off x="685800" y="4224528"/>
            <a:ext cx="3474720" cy="1371600"/>
          </a:xfrm>
          <a:prstGeom prst="roundRect">
            <a:avLst>
              <a:gd name="adj" fmla="val 6667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8" name="Text 15"/>
          <p:cNvSpPr/>
          <p:nvPr/>
        </p:nvSpPr>
        <p:spPr>
          <a:xfrm>
            <a:off x="886968" y="4407408"/>
            <a:ext cx="30723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B923C"/>
                </a:solidFill>
              </a:rPr>
              <a:t>Za problematične interakcije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886968" y="4800600"/>
            <a:ext cx="3072384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kod quick back ponašanja ponuditi alternativne stranice; kod dead clicks pojasniti vizuelne elemente</a:t>
            </a:r>
            <a:endParaRPr lang="en-US" sz="1240" dirty="0"/>
          </a:p>
        </p:txBody>
      </p:sp>
      <p:sp>
        <p:nvSpPr>
          <p:cNvPr id="20" name="Text 17"/>
          <p:cNvSpPr/>
          <p:nvPr/>
        </p:nvSpPr>
        <p:spPr>
          <a:xfrm>
            <a:off x="4526280" y="1508760"/>
            <a:ext cx="2743200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8FAFC"/>
                </a:solidFill>
              </a:rPr>
              <a:t>Praktično rešenje: ne uvoditi novi interfejs, već dinamički menjati redosled postojećih brzih linkova.</a:t>
            </a:r>
            <a:endParaRPr lang="en-US" sz="2000" dirty="0"/>
          </a:p>
        </p:txBody>
      </p:sp>
      <p:sp>
        <p:nvSpPr>
          <p:cNvPr id="21" name="Text 18"/>
          <p:cNvSpPr/>
          <p:nvPr/>
        </p:nvSpPr>
        <p:spPr>
          <a:xfrm>
            <a:off x="4553712" y="2971800"/>
            <a:ext cx="2834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50" dirty="0">
                <a:solidFill>
                  <a:srgbClr val="E2E8F0"/>
                </a:solidFill>
              </a:rPr>
              <a:t>Time se čuva vizuelni identitet sajta, a korisniku se skraćuje put do informacije.</a:t>
            </a:r>
            <a:endParaRPr lang="en-US" sz="1450" dirty="0"/>
          </a:p>
        </p:txBody>
      </p:sp>
      <p:sp>
        <p:nvSpPr>
          <p:cNvPr id="22" name="Shape 19"/>
          <p:cNvSpPr/>
          <p:nvPr/>
        </p:nvSpPr>
        <p:spPr>
          <a:xfrm>
            <a:off x="4553712" y="4295563"/>
            <a:ext cx="2240280" cy="310896"/>
          </a:xfrm>
          <a:prstGeom prst="roundRect">
            <a:avLst>
              <a:gd name="adj" fmla="val 23529"/>
            </a:avLst>
          </a:prstGeom>
          <a:solidFill>
            <a:srgbClr val="A3E635">
              <a:alpha val="90000"/>
            </a:srgbClr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23" name="Text 20"/>
          <p:cNvSpPr/>
          <p:nvPr/>
        </p:nvSpPr>
        <p:spPr>
          <a:xfrm>
            <a:off x="4663440" y="4357116"/>
            <a:ext cx="2020824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7111F"/>
                </a:solidFill>
              </a:rPr>
              <a:t>nenametljiva personalizacija</a:t>
            </a:r>
            <a:endParaRPr lang="en-US" sz="1100" dirty="0"/>
          </a:p>
        </p:txBody>
      </p:sp>
      <p:sp>
        <p:nvSpPr>
          <p:cNvPr id="24" name="Shape 21"/>
          <p:cNvSpPr/>
          <p:nvPr/>
        </p:nvSpPr>
        <p:spPr>
          <a:xfrm>
            <a:off x="4553712" y="4718304"/>
            <a:ext cx="1874520" cy="310896"/>
          </a:xfrm>
          <a:prstGeom prst="roundRect">
            <a:avLst>
              <a:gd name="adj" fmla="val 23529"/>
            </a:avLst>
          </a:prstGeom>
          <a:solidFill>
            <a:srgbClr val="22D3EE">
              <a:alpha val="90000"/>
            </a:srgbClr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25" name="Text 22"/>
          <p:cNvSpPr/>
          <p:nvPr/>
        </p:nvSpPr>
        <p:spPr>
          <a:xfrm>
            <a:off x="4663440" y="4796028"/>
            <a:ext cx="1655064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7111F"/>
                </a:solidFill>
              </a:rPr>
              <a:t>kraći put do sadržaja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4" name="Shape 2"/>
          <p:cNvSpPr/>
          <p:nvPr/>
        </p:nvSpPr>
        <p:spPr>
          <a:xfrm>
            <a:off x="0" y="118872"/>
            <a:ext cx="12191695" cy="22860"/>
          </a:xfrm>
          <a:prstGeom prst="rect">
            <a:avLst/>
          </a:prstGeom>
          <a:solidFill>
            <a:srgbClr val="A3E635"/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5" name="Text 3"/>
          <p:cNvSpPr/>
          <p:nvPr/>
        </p:nvSpPr>
        <p:spPr>
          <a:xfrm>
            <a:off x="658368" y="868680"/>
            <a:ext cx="50292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8FAFC"/>
                </a:solidFill>
              </a:rPr>
              <a:t>Zaključak</a:t>
            </a:r>
            <a:endParaRPr lang="en-US" sz="3800" dirty="0"/>
          </a:p>
        </p:txBody>
      </p:sp>
      <p:sp>
        <p:nvSpPr>
          <p:cNvPr id="6" name="Text 4"/>
          <p:cNvSpPr/>
          <p:nvPr/>
        </p:nvSpPr>
        <p:spPr>
          <a:xfrm>
            <a:off x="704088" y="1719072"/>
            <a:ext cx="64465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E2E8F0"/>
                </a:solidFill>
              </a:rPr>
              <a:t>Bihevioralna analiza ne treba da ostane samo </a:t>
            </a:r>
            <a:r>
              <a:rPr lang="en-US" sz="2200" dirty="0" err="1">
                <a:solidFill>
                  <a:srgbClr val="E2E8F0"/>
                </a:solidFill>
              </a:rPr>
              <a:t>statistika</a:t>
            </a:r>
            <a:r>
              <a:rPr lang="en-US" sz="2200" dirty="0">
                <a:solidFill>
                  <a:srgbClr val="E2E8F0"/>
                </a:solidFill>
              </a:rPr>
              <a:t>  ona može postati osnova za bolje korisničko iskustvo i personalizovan prikaz sadržaja.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731520" y="3246120"/>
            <a:ext cx="3520440" cy="1417320"/>
          </a:xfrm>
          <a:prstGeom prst="roundRect">
            <a:avLst>
              <a:gd name="adj" fmla="val 6452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8" name="Text 6"/>
          <p:cNvSpPr/>
          <p:nvPr/>
        </p:nvSpPr>
        <p:spPr>
          <a:xfrm>
            <a:off x="932688" y="3429000"/>
            <a:ext cx="31181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2D3EE"/>
                </a:solidFill>
              </a:rPr>
              <a:t>Šta rad pokazuje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932688" y="3822192"/>
            <a:ext cx="3118104" cy="7315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Microsoft Clarity podaci omogućavaju identifikaciju ključnih stranica, dominantnih uređaja, izvora poseta i problematičnih interakcija.</a:t>
            </a:r>
            <a:endParaRPr lang="en-US" sz="1240" dirty="0"/>
          </a:p>
        </p:txBody>
      </p:sp>
      <p:sp>
        <p:nvSpPr>
          <p:cNvPr id="10" name="Shape 8"/>
          <p:cNvSpPr/>
          <p:nvPr/>
        </p:nvSpPr>
        <p:spPr>
          <a:xfrm>
            <a:off x="4480560" y="3246120"/>
            <a:ext cx="3520440" cy="1417320"/>
          </a:xfrm>
          <a:prstGeom prst="roundRect">
            <a:avLst>
              <a:gd name="adj" fmla="val 6452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1" name="Text 9"/>
          <p:cNvSpPr/>
          <p:nvPr/>
        </p:nvSpPr>
        <p:spPr>
          <a:xfrm>
            <a:off x="4681728" y="3429000"/>
            <a:ext cx="31181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A3E635"/>
                </a:solidFill>
              </a:rPr>
              <a:t>Zašto je važno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4681728" y="3822192"/>
            <a:ext cx="3118104" cy="7315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Različite grupe korisnika imaju različite namere, pa isti sadržaj ne mora svima biti jednako relevantan.</a:t>
            </a:r>
            <a:endParaRPr lang="en-US" sz="1240" dirty="0"/>
          </a:p>
        </p:txBody>
      </p:sp>
      <p:sp>
        <p:nvSpPr>
          <p:cNvPr id="13" name="Shape 11"/>
          <p:cNvSpPr/>
          <p:nvPr/>
        </p:nvSpPr>
        <p:spPr>
          <a:xfrm>
            <a:off x="8229600" y="3246120"/>
            <a:ext cx="3154680" cy="1417320"/>
          </a:xfrm>
          <a:prstGeom prst="roundRect">
            <a:avLst>
              <a:gd name="adj" fmla="val 6452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4" name="Text 12"/>
          <p:cNvSpPr/>
          <p:nvPr/>
        </p:nvSpPr>
        <p:spPr>
          <a:xfrm>
            <a:off x="8430768" y="3429000"/>
            <a:ext cx="27523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B923C"/>
                </a:solidFill>
              </a:rPr>
              <a:t>Praktičan doprinos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8430768" y="3822192"/>
            <a:ext cx="2752344" cy="7315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Predloženi model omogućava da se ponašajni signali pretvore u jasnije brze linkove, preporuke i sledeće korake.</a:t>
            </a:r>
            <a:endParaRPr lang="en-US" sz="1240" dirty="0"/>
          </a:p>
        </p:txBody>
      </p:sp>
      <p:sp>
        <p:nvSpPr>
          <p:cNvPr id="16" name="Text 14"/>
          <p:cNvSpPr/>
          <p:nvPr/>
        </p:nvSpPr>
        <p:spPr>
          <a:xfrm>
            <a:off x="5127691" y="5445252"/>
            <a:ext cx="1936311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2D3EE"/>
                </a:solidFill>
              </a:rPr>
              <a:t>Hvala na pažnji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4" name="Shape 2"/>
          <p:cNvSpPr/>
          <p:nvPr/>
        </p:nvSpPr>
        <p:spPr>
          <a:xfrm>
            <a:off x="0" y="118872"/>
            <a:ext cx="12191695" cy="22860"/>
          </a:xfrm>
          <a:prstGeom prst="rect">
            <a:avLst/>
          </a:prstGeom>
          <a:solidFill>
            <a:srgbClr val="A3E635"/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5" name="Text 3"/>
          <p:cNvSpPr/>
          <p:nvPr/>
        </p:nvSpPr>
        <p:spPr>
          <a:xfrm>
            <a:off x="548640" y="475488"/>
            <a:ext cx="6126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2D3EE"/>
                </a:solidFill>
              </a:rPr>
              <a:t>ZAŠTO JE TEMA VAŽNA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548640" y="768096"/>
            <a:ext cx="7223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150" b="1" dirty="0">
                <a:solidFill>
                  <a:srgbClr val="F8FAFC"/>
                </a:solidFill>
              </a:rPr>
              <a:t>Osnovna ideja rada</a:t>
            </a:r>
            <a:endParaRPr lang="en-US" sz="3150" dirty="0"/>
          </a:p>
        </p:txBody>
      </p:sp>
      <p:sp>
        <p:nvSpPr>
          <p:cNvPr id="9" name="Text 7"/>
          <p:cNvSpPr/>
          <p:nvPr/>
        </p:nvSpPr>
        <p:spPr>
          <a:xfrm>
            <a:off x="658368" y="1572768"/>
            <a:ext cx="6400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8FAFC"/>
                </a:solidFill>
              </a:rPr>
              <a:t>Veb-sajt nije samo katalog </a:t>
            </a:r>
            <a:r>
              <a:rPr lang="en-US" sz="2400" dirty="0" err="1">
                <a:solidFill>
                  <a:srgbClr val="F8FAFC"/>
                </a:solidFill>
              </a:rPr>
              <a:t>informacija</a:t>
            </a:r>
            <a:r>
              <a:rPr lang="en-US" sz="2400" dirty="0">
                <a:solidFill>
                  <a:srgbClr val="F8FAFC"/>
                </a:solidFill>
              </a:rPr>
              <a:t> - on je prostor u kome korisnici pokazuju šta traže, </a:t>
            </a:r>
            <a:r>
              <a:rPr lang="en-US" sz="2400" dirty="0" err="1">
                <a:solidFill>
                  <a:srgbClr val="F8FAFC"/>
                </a:solidFill>
              </a:rPr>
              <a:t>gde</a:t>
            </a:r>
            <a:r>
              <a:rPr lang="en-US" sz="2400" dirty="0">
                <a:solidFill>
                  <a:srgbClr val="F8FAFC"/>
                </a:solidFill>
              </a:rPr>
              <a:t> </a:t>
            </a:r>
            <a:r>
              <a:rPr lang="en-US" sz="2400" dirty="0" err="1">
                <a:solidFill>
                  <a:srgbClr val="F8FAFC"/>
                </a:solidFill>
              </a:rPr>
              <a:t>zastaju</a:t>
            </a:r>
            <a:r>
              <a:rPr lang="en-US" sz="2400" dirty="0">
                <a:solidFill>
                  <a:srgbClr val="F8FAFC"/>
                </a:solidFill>
              </a:rPr>
              <a:t> i kojim putem dolaze do odluke.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685800" y="2971800"/>
            <a:ext cx="3246120" cy="1234440"/>
          </a:xfrm>
          <a:prstGeom prst="roundRect">
            <a:avLst>
              <a:gd name="adj" fmla="val 7407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1" name="Text 9"/>
          <p:cNvSpPr/>
          <p:nvPr/>
        </p:nvSpPr>
        <p:spPr>
          <a:xfrm>
            <a:off x="886968" y="3154680"/>
            <a:ext cx="28437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2D3EE"/>
                </a:solidFill>
              </a:rPr>
              <a:t>1. Interakcije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886968" y="3547872"/>
            <a:ext cx="2843784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klikovi, skrolovanje, zadržavanje, povratak, napuštanje stranice</a:t>
            </a:r>
            <a:endParaRPr lang="en-US" sz="1240" dirty="0"/>
          </a:p>
        </p:txBody>
      </p:sp>
      <p:sp>
        <p:nvSpPr>
          <p:cNvPr id="13" name="Shape 11"/>
          <p:cNvSpPr/>
          <p:nvPr/>
        </p:nvSpPr>
        <p:spPr>
          <a:xfrm>
            <a:off x="4251960" y="2971800"/>
            <a:ext cx="3246120" cy="1234440"/>
          </a:xfrm>
          <a:prstGeom prst="roundRect">
            <a:avLst>
              <a:gd name="adj" fmla="val 7407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4" name="Text 12"/>
          <p:cNvSpPr/>
          <p:nvPr/>
        </p:nvSpPr>
        <p:spPr>
          <a:xfrm>
            <a:off x="4453128" y="3154680"/>
            <a:ext cx="28437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A3E635"/>
                </a:solidFill>
              </a:rPr>
              <a:t>2. Obrasci ponašanja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4453128" y="3547872"/>
            <a:ext cx="2843784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prepoznavanje namere, faze informisanja i mogućih problema u korisničkom putu</a:t>
            </a:r>
            <a:endParaRPr lang="en-US" sz="1240" dirty="0"/>
          </a:p>
        </p:txBody>
      </p:sp>
      <p:sp>
        <p:nvSpPr>
          <p:cNvPr id="16" name="Shape 14"/>
          <p:cNvSpPr/>
          <p:nvPr/>
        </p:nvSpPr>
        <p:spPr>
          <a:xfrm>
            <a:off x="7818120" y="2971800"/>
            <a:ext cx="3246120" cy="1234440"/>
          </a:xfrm>
          <a:prstGeom prst="roundRect">
            <a:avLst>
              <a:gd name="adj" fmla="val 7407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7" name="Text 15"/>
          <p:cNvSpPr/>
          <p:nvPr/>
        </p:nvSpPr>
        <p:spPr>
          <a:xfrm>
            <a:off x="8019288" y="3154680"/>
            <a:ext cx="28437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A78BFA"/>
                </a:solidFill>
              </a:rPr>
              <a:t>3. Personalizacija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8019288" y="3547872"/>
            <a:ext cx="2843784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prikaz relevantnijih linkova i sadržaja za različite grupe korisnika</a:t>
            </a:r>
            <a:endParaRPr lang="en-US" sz="1240" dirty="0"/>
          </a:p>
        </p:txBody>
      </p:sp>
      <p:sp>
        <p:nvSpPr>
          <p:cNvPr id="19" name="Shape 17"/>
          <p:cNvSpPr/>
          <p:nvPr/>
        </p:nvSpPr>
        <p:spPr>
          <a:xfrm>
            <a:off x="3922776" y="3593592"/>
            <a:ext cx="274320" cy="0"/>
          </a:xfrm>
          <a:prstGeom prst="line">
            <a:avLst/>
          </a:prstGeom>
          <a:noFill/>
          <a:ln w="16510">
            <a:solidFill>
              <a:srgbClr val="AAB7C8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sr-Cyrl-RS"/>
          </a:p>
        </p:txBody>
      </p:sp>
      <p:sp>
        <p:nvSpPr>
          <p:cNvPr id="20" name="Shape 18"/>
          <p:cNvSpPr/>
          <p:nvPr/>
        </p:nvSpPr>
        <p:spPr>
          <a:xfrm>
            <a:off x="7488936" y="3593592"/>
            <a:ext cx="274320" cy="0"/>
          </a:xfrm>
          <a:prstGeom prst="line">
            <a:avLst/>
          </a:prstGeom>
          <a:noFill/>
          <a:ln w="16510">
            <a:solidFill>
              <a:srgbClr val="AAB7C8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sr-Cyrl-RS"/>
          </a:p>
        </p:txBody>
      </p:sp>
      <p:sp>
        <p:nvSpPr>
          <p:cNvPr id="21" name="Text 19"/>
          <p:cNvSpPr/>
          <p:nvPr/>
        </p:nvSpPr>
        <p:spPr>
          <a:xfrm>
            <a:off x="731520" y="5138928"/>
            <a:ext cx="10698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22D3EE"/>
                </a:solidFill>
              </a:rPr>
              <a:t>Ključna poruka: podaci iz analitike mogu da pređu iz izveštaja u praktičan alat za bolji UX.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5" y="-65363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4" name="Shape 2"/>
          <p:cNvSpPr/>
          <p:nvPr/>
        </p:nvSpPr>
        <p:spPr>
          <a:xfrm>
            <a:off x="0" y="118872"/>
            <a:ext cx="12191695" cy="22860"/>
          </a:xfrm>
          <a:prstGeom prst="rect">
            <a:avLst/>
          </a:prstGeom>
          <a:solidFill>
            <a:srgbClr val="A3E635"/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5" name="Text 3"/>
          <p:cNvSpPr/>
          <p:nvPr/>
        </p:nvSpPr>
        <p:spPr>
          <a:xfrm>
            <a:off x="548640" y="475488"/>
            <a:ext cx="6126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2D3EE"/>
                </a:solidFill>
              </a:rPr>
              <a:t>ISTRAŽIVAČKI OKVIR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548640" y="768096"/>
            <a:ext cx="7223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150" b="1" dirty="0">
                <a:solidFill>
                  <a:srgbClr val="F8FAFC"/>
                </a:solidFill>
              </a:rPr>
              <a:t>Predmet, problem i cilj</a:t>
            </a:r>
            <a:endParaRPr lang="en-US" sz="3150" dirty="0"/>
          </a:p>
        </p:txBody>
      </p:sp>
      <p:sp>
        <p:nvSpPr>
          <p:cNvPr id="9" name="Shape 7"/>
          <p:cNvSpPr/>
          <p:nvPr/>
        </p:nvSpPr>
        <p:spPr>
          <a:xfrm>
            <a:off x="685800" y="1627632"/>
            <a:ext cx="3401568" cy="1828800"/>
          </a:xfrm>
          <a:prstGeom prst="roundRect">
            <a:avLst>
              <a:gd name="adj" fmla="val 5000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0" name="Text 8"/>
          <p:cNvSpPr/>
          <p:nvPr/>
        </p:nvSpPr>
        <p:spPr>
          <a:xfrm>
            <a:off x="886968" y="1810512"/>
            <a:ext cx="29992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2D3EE"/>
                </a:solidFill>
              </a:rPr>
              <a:t>Predmet istraživanja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886968" y="2203704"/>
            <a:ext cx="2999232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Bihevioralna analiza veb-interakcija korisnika na novom sajtu Univerziteta Singidunum.</a:t>
            </a:r>
            <a:endParaRPr lang="en-US" sz="1240" dirty="0"/>
          </a:p>
        </p:txBody>
      </p:sp>
      <p:sp>
        <p:nvSpPr>
          <p:cNvPr id="12" name="Shape 10"/>
          <p:cNvSpPr/>
          <p:nvPr/>
        </p:nvSpPr>
        <p:spPr>
          <a:xfrm>
            <a:off x="4389120" y="1627632"/>
            <a:ext cx="3401568" cy="1828800"/>
          </a:xfrm>
          <a:prstGeom prst="roundRect">
            <a:avLst>
              <a:gd name="adj" fmla="val 5000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3" name="Text 11"/>
          <p:cNvSpPr/>
          <p:nvPr/>
        </p:nvSpPr>
        <p:spPr>
          <a:xfrm>
            <a:off x="4590288" y="1810512"/>
            <a:ext cx="29992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B923C"/>
                </a:solidFill>
              </a:rPr>
              <a:t>Problem istraživanja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590288" y="2203704"/>
            <a:ext cx="2999232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Klasična analitika pokazuje šta se </a:t>
            </a:r>
            <a:r>
              <a:rPr lang="en-US" sz="1240" dirty="0" err="1">
                <a:solidFill>
                  <a:srgbClr val="E2E8F0"/>
                </a:solidFill>
              </a:rPr>
              <a:t>dogodilo</a:t>
            </a:r>
            <a:r>
              <a:rPr lang="en-US" sz="1240" dirty="0">
                <a:solidFill>
                  <a:srgbClr val="E2E8F0"/>
                </a:solidFill>
              </a:rPr>
              <a:t> ali ne objašnjava dovoljno jasno zašto se korisnici tako ponašaju.</a:t>
            </a:r>
            <a:endParaRPr lang="en-US" sz="1240" dirty="0"/>
          </a:p>
        </p:txBody>
      </p:sp>
      <p:sp>
        <p:nvSpPr>
          <p:cNvPr id="15" name="Shape 13"/>
          <p:cNvSpPr/>
          <p:nvPr/>
        </p:nvSpPr>
        <p:spPr>
          <a:xfrm>
            <a:off x="8092440" y="1627632"/>
            <a:ext cx="3401568" cy="1828800"/>
          </a:xfrm>
          <a:prstGeom prst="roundRect">
            <a:avLst>
              <a:gd name="adj" fmla="val 5000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6" name="Text 14"/>
          <p:cNvSpPr/>
          <p:nvPr/>
        </p:nvSpPr>
        <p:spPr>
          <a:xfrm>
            <a:off x="8293608" y="1810512"/>
            <a:ext cx="29992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A3E635"/>
                </a:solidFill>
              </a:rPr>
              <a:t>Cilj rada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8293608" y="2203704"/>
            <a:ext cx="2999232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Prepoznati obrasce ponašanja, proceniti korisničku nameru i predložiti personalizovan prikaz sadržaja.</a:t>
            </a:r>
            <a:endParaRPr lang="en-US" sz="1240" dirty="0"/>
          </a:p>
        </p:txBody>
      </p:sp>
      <p:sp>
        <p:nvSpPr>
          <p:cNvPr id="18" name="Text 16"/>
          <p:cNvSpPr/>
          <p:nvPr/>
        </p:nvSpPr>
        <p:spPr>
          <a:xfrm>
            <a:off x="886968" y="4151376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22D3EE"/>
                </a:solidFill>
              </a:rPr>
              <a:t>Fokus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868680" y="4572000"/>
            <a:ext cx="10241280" cy="11430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t">
            <a:normAutofit/>
          </a:bodyPr>
          <a:lstStyle/>
          <a:p>
            <a:r>
              <a:rPr lang="sr-Latn-RS" sz="1700" dirty="0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</a:t>
            </a:r>
            <a:r>
              <a:rPr lang="en-US" sz="1700" dirty="0" err="1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ovezivanje</a:t>
            </a:r>
            <a:r>
              <a:rPr lang="en-US" sz="1700" dirty="0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ponašajnih signala sa mogućom </a:t>
            </a:r>
            <a:r>
              <a:rPr lang="en-US" sz="1700" dirty="0" err="1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korisničkom</a:t>
            </a:r>
            <a:r>
              <a:rPr lang="en-US" sz="1700" dirty="0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700" dirty="0" err="1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namerom</a:t>
            </a:r>
            <a:r>
              <a:rPr lang="sr-Latn-RS" sz="1700" dirty="0"/>
              <a:t> </a:t>
            </a:r>
            <a:r>
              <a:rPr lang="en-US" sz="1700" dirty="0" err="1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analiza</a:t>
            </a:r>
            <a:r>
              <a:rPr lang="en-US" sz="1700" dirty="0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realnih podataka iz Microsoft Clarity alata</a:t>
            </a:r>
            <a:endParaRPr lang="en-US" sz="1700" dirty="0"/>
          </a:p>
          <a:p>
            <a:r>
              <a:rPr lang="en-US" sz="1700" dirty="0">
                <a:solidFill>
                  <a:srgbClr val="E2E8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praktični predlog personalizacije postojećih elemenata sajta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4" name="Shape 2"/>
          <p:cNvSpPr/>
          <p:nvPr/>
        </p:nvSpPr>
        <p:spPr>
          <a:xfrm>
            <a:off x="0" y="118872"/>
            <a:ext cx="12191695" cy="22860"/>
          </a:xfrm>
          <a:prstGeom prst="rect">
            <a:avLst/>
          </a:prstGeom>
          <a:solidFill>
            <a:srgbClr val="A3E635"/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5" name="Text 3"/>
          <p:cNvSpPr/>
          <p:nvPr/>
        </p:nvSpPr>
        <p:spPr>
          <a:xfrm>
            <a:off x="548640" y="475488"/>
            <a:ext cx="6126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2D3EE"/>
                </a:solidFill>
              </a:rPr>
              <a:t>KAKO JE URAĐENA ANALIZA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548640" y="768096"/>
            <a:ext cx="7223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150" b="1" dirty="0">
                <a:solidFill>
                  <a:srgbClr val="F8FAFC"/>
                </a:solidFill>
              </a:rPr>
              <a:t>Metodologija i uzorak</a:t>
            </a:r>
            <a:endParaRPr lang="en-US" sz="3150" dirty="0"/>
          </a:p>
        </p:txBody>
      </p:sp>
      <p:sp>
        <p:nvSpPr>
          <p:cNvPr id="9" name="Shape 7"/>
          <p:cNvSpPr/>
          <p:nvPr/>
        </p:nvSpPr>
        <p:spPr>
          <a:xfrm>
            <a:off x="6551676" y="1412748"/>
            <a:ext cx="5001768" cy="3721608"/>
          </a:xfrm>
          <a:prstGeom prst="roundRect">
            <a:avLst>
              <a:gd name="adj" fmla="val 2457"/>
            </a:avLst>
          </a:prstGeom>
          <a:solidFill>
            <a:srgbClr val="12213A"/>
          </a:solidFill>
          <a:ln w="12700">
            <a:solidFill>
              <a:srgbClr val="22D3EE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pic>
        <p:nvPicPr>
          <p:cNvPr id="10" name="Image 0" descr="/mnt/data/petar_assets/img-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2097307"/>
            <a:ext cx="4937760" cy="2352490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685800" y="1627632"/>
            <a:ext cx="5257800" cy="1188720"/>
          </a:xfrm>
          <a:prstGeom prst="roundRect">
            <a:avLst>
              <a:gd name="adj" fmla="val 7692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2" name="Text 9"/>
          <p:cNvSpPr/>
          <p:nvPr/>
        </p:nvSpPr>
        <p:spPr>
          <a:xfrm>
            <a:off x="886968" y="1810512"/>
            <a:ext cx="485546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2D3EE"/>
                </a:solidFill>
              </a:rPr>
              <a:t>Period analize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886968" y="2203704"/>
            <a:ext cx="4855464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01.06.2026 </a:t>
            </a:r>
            <a:r>
              <a:rPr lang="sr-Latn-RS" sz="1240" dirty="0">
                <a:solidFill>
                  <a:srgbClr val="E2E8F0"/>
                </a:solidFill>
              </a:rPr>
              <a:t>- </a:t>
            </a:r>
            <a:r>
              <a:rPr lang="en-US" sz="1240" dirty="0">
                <a:solidFill>
                  <a:srgbClr val="E2E8F0"/>
                </a:solidFill>
              </a:rPr>
              <a:t>23.06.2026</a:t>
            </a:r>
            <a:endParaRPr lang="en-US" sz="1240" dirty="0"/>
          </a:p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približno tri do četiri nedelje praćenja ponašanja korisnika</a:t>
            </a:r>
            <a:endParaRPr lang="en-US" sz="1240" dirty="0"/>
          </a:p>
        </p:txBody>
      </p:sp>
      <p:sp>
        <p:nvSpPr>
          <p:cNvPr id="14" name="Shape 11"/>
          <p:cNvSpPr/>
          <p:nvPr/>
        </p:nvSpPr>
        <p:spPr>
          <a:xfrm>
            <a:off x="685800" y="3090672"/>
            <a:ext cx="5257800" cy="1325880"/>
          </a:xfrm>
          <a:prstGeom prst="roundRect">
            <a:avLst>
              <a:gd name="adj" fmla="val 6897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5" name="Text 12"/>
          <p:cNvSpPr/>
          <p:nvPr/>
        </p:nvSpPr>
        <p:spPr>
          <a:xfrm>
            <a:off x="886968" y="3273552"/>
            <a:ext cx="485546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A3E635"/>
                </a:solidFill>
              </a:rPr>
              <a:t>Izvor podataka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886968" y="3666744"/>
            <a:ext cx="4855464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Microsoft Clarity: sesije, korisnici, uređaji, izvori poseta, heatmap, scroll map i problematične interakcije.</a:t>
            </a:r>
            <a:endParaRPr lang="en-US" sz="1240" dirty="0"/>
          </a:p>
        </p:txBody>
      </p:sp>
      <p:sp>
        <p:nvSpPr>
          <p:cNvPr id="17" name="Shape 14"/>
          <p:cNvSpPr/>
          <p:nvPr/>
        </p:nvSpPr>
        <p:spPr>
          <a:xfrm>
            <a:off x="685800" y="4690872"/>
            <a:ext cx="5257800" cy="1170432"/>
          </a:xfrm>
          <a:prstGeom prst="roundRect">
            <a:avLst>
              <a:gd name="adj" fmla="val 7813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8" name="Text 15"/>
          <p:cNvSpPr/>
          <p:nvPr/>
        </p:nvSpPr>
        <p:spPr>
          <a:xfrm>
            <a:off x="886968" y="4873752"/>
            <a:ext cx="485546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A78BFA"/>
                </a:solidFill>
              </a:rPr>
              <a:t>Pristup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886968" y="5266944"/>
            <a:ext cx="4855464" cy="4846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Deskriptivna analiza + studija slučaja + analitičko-sintetičko povezivanje signala u prediktivni model.</a:t>
            </a:r>
            <a:endParaRPr lang="en-US" sz="12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" y="118872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4" name="Shape 2"/>
          <p:cNvSpPr/>
          <p:nvPr/>
        </p:nvSpPr>
        <p:spPr>
          <a:xfrm>
            <a:off x="0" y="118872"/>
            <a:ext cx="12191695" cy="22860"/>
          </a:xfrm>
          <a:prstGeom prst="rect">
            <a:avLst/>
          </a:prstGeom>
          <a:solidFill>
            <a:srgbClr val="A3E635"/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5" name="Text 3"/>
          <p:cNvSpPr/>
          <p:nvPr/>
        </p:nvSpPr>
        <p:spPr>
          <a:xfrm>
            <a:off x="548640" y="475488"/>
            <a:ext cx="6126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2D3EE"/>
                </a:solidFill>
              </a:rPr>
              <a:t>KORISNIČKE GRUPE I NAMERE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548640" y="910431"/>
            <a:ext cx="7223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3150" b="1" dirty="0">
                <a:solidFill>
                  <a:srgbClr val="F8FAFC"/>
                </a:solidFill>
              </a:rPr>
              <a:t>Studija slučaja: sajt Univerziteta Singidunum</a:t>
            </a:r>
            <a:endParaRPr lang="en-US" sz="3150" dirty="0"/>
          </a:p>
        </p:txBody>
      </p:sp>
      <p:sp>
        <p:nvSpPr>
          <p:cNvPr id="9" name="Text 7"/>
          <p:cNvSpPr/>
          <p:nvPr/>
        </p:nvSpPr>
        <p:spPr>
          <a:xfrm>
            <a:off x="713232" y="1490472"/>
            <a:ext cx="106984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F8FAFC"/>
                </a:solidFill>
              </a:rPr>
              <a:t>Isti veb-sajt koriste različite grupe — zbog toga ponašanje na sajtu nije jednoznačno, već zavisi od namere posete.</a:t>
            </a:r>
            <a:endParaRPr lang="en-US" sz="1900" dirty="0"/>
          </a:p>
        </p:txBody>
      </p:sp>
      <p:sp>
        <p:nvSpPr>
          <p:cNvPr id="10" name="Shape 8"/>
          <p:cNvSpPr/>
          <p:nvPr/>
        </p:nvSpPr>
        <p:spPr>
          <a:xfrm>
            <a:off x="868680" y="2514600"/>
            <a:ext cx="4892040" cy="1051560"/>
          </a:xfrm>
          <a:prstGeom prst="roundRect">
            <a:avLst>
              <a:gd name="adj" fmla="val 8696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1" name="Text 9"/>
          <p:cNvSpPr/>
          <p:nvPr/>
        </p:nvSpPr>
        <p:spPr>
          <a:xfrm>
            <a:off x="1069848" y="2697480"/>
            <a:ext cx="44897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2D3EE"/>
                </a:solidFill>
              </a:rPr>
              <a:t>Budući studenti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1069848" y="3090672"/>
            <a:ext cx="4489704" cy="365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studijski programi, upis, školarine, prijava</a:t>
            </a:r>
            <a:endParaRPr lang="en-US" sz="1240" dirty="0"/>
          </a:p>
        </p:txBody>
      </p:sp>
      <p:sp>
        <p:nvSpPr>
          <p:cNvPr id="13" name="Shape 11"/>
          <p:cNvSpPr/>
          <p:nvPr/>
        </p:nvSpPr>
        <p:spPr>
          <a:xfrm>
            <a:off x="6400800" y="2514600"/>
            <a:ext cx="4892040" cy="1051560"/>
          </a:xfrm>
          <a:prstGeom prst="roundRect">
            <a:avLst>
              <a:gd name="adj" fmla="val 8696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4" name="Text 12"/>
          <p:cNvSpPr/>
          <p:nvPr/>
        </p:nvSpPr>
        <p:spPr>
          <a:xfrm>
            <a:off x="6601968" y="2697480"/>
            <a:ext cx="44897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A3E635"/>
                </a:solidFill>
              </a:rPr>
              <a:t>Postojeći studenti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6601968" y="3090672"/>
            <a:ext cx="4489704" cy="365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ispiti, akademski kalendar, obaveštenja, servisi</a:t>
            </a:r>
            <a:endParaRPr lang="en-US" sz="1240" dirty="0"/>
          </a:p>
        </p:txBody>
      </p:sp>
      <p:sp>
        <p:nvSpPr>
          <p:cNvPr id="16" name="Shape 14"/>
          <p:cNvSpPr/>
          <p:nvPr/>
        </p:nvSpPr>
        <p:spPr>
          <a:xfrm>
            <a:off x="868680" y="4023360"/>
            <a:ext cx="4892040" cy="1051560"/>
          </a:xfrm>
          <a:prstGeom prst="roundRect">
            <a:avLst>
              <a:gd name="adj" fmla="val 8696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7" name="Text 15"/>
          <p:cNvSpPr/>
          <p:nvPr/>
        </p:nvSpPr>
        <p:spPr>
          <a:xfrm>
            <a:off x="1069848" y="4206240"/>
            <a:ext cx="44897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B923C"/>
                </a:solidFill>
              </a:rPr>
              <a:t>Roditelji i javnost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1069848" y="4599432"/>
            <a:ext cx="4489704" cy="365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informacije, kontakt, kredibilitet institucije</a:t>
            </a:r>
            <a:endParaRPr lang="en-US" sz="1240" dirty="0"/>
          </a:p>
        </p:txBody>
      </p:sp>
      <p:sp>
        <p:nvSpPr>
          <p:cNvPr id="19" name="Shape 17"/>
          <p:cNvSpPr/>
          <p:nvPr/>
        </p:nvSpPr>
        <p:spPr>
          <a:xfrm>
            <a:off x="6400800" y="4023360"/>
            <a:ext cx="4892040" cy="1051560"/>
          </a:xfrm>
          <a:prstGeom prst="roundRect">
            <a:avLst>
              <a:gd name="adj" fmla="val 8696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20" name="Text 18"/>
          <p:cNvSpPr/>
          <p:nvPr/>
        </p:nvSpPr>
        <p:spPr>
          <a:xfrm>
            <a:off x="6601968" y="4206240"/>
            <a:ext cx="44897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A78BFA"/>
                </a:solidFill>
              </a:rPr>
              <a:t>Google korisnici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6601968" y="4599432"/>
            <a:ext cx="4489704" cy="365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direktan ulaz na konkretnu stranicu posle pretrage</a:t>
            </a:r>
            <a:endParaRPr lang="en-US" sz="1240" dirty="0"/>
          </a:p>
        </p:txBody>
      </p:sp>
      <p:sp>
        <p:nvSpPr>
          <p:cNvPr id="22" name="Text 20"/>
          <p:cNvSpPr/>
          <p:nvPr/>
        </p:nvSpPr>
        <p:spPr>
          <a:xfrm>
            <a:off x="841248" y="5870448"/>
            <a:ext cx="10424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22D3EE"/>
                </a:solidFill>
              </a:rPr>
              <a:t>Zaključak za prezentaciju: svaka važna stranica mora da bude i ulazna tačka i vodič ka sledećem koraku.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4" name="Shape 2"/>
          <p:cNvSpPr/>
          <p:nvPr/>
        </p:nvSpPr>
        <p:spPr>
          <a:xfrm>
            <a:off x="0" y="118872"/>
            <a:ext cx="12191695" cy="22860"/>
          </a:xfrm>
          <a:prstGeom prst="rect">
            <a:avLst/>
          </a:prstGeom>
          <a:solidFill>
            <a:srgbClr val="A3E635"/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5" name="Text 3"/>
          <p:cNvSpPr/>
          <p:nvPr/>
        </p:nvSpPr>
        <p:spPr>
          <a:xfrm>
            <a:off x="548640" y="475488"/>
            <a:ext cx="6126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2D3EE"/>
                </a:solidFill>
              </a:rPr>
              <a:t>OSNOVNI POKAZATELJI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548640" y="768096"/>
            <a:ext cx="7223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150" b="1" dirty="0">
                <a:solidFill>
                  <a:srgbClr val="F8FAFC"/>
                </a:solidFill>
              </a:rPr>
              <a:t>Saobraćaj u posmatranom periodu</a:t>
            </a:r>
            <a:endParaRPr lang="en-US" sz="3150" dirty="0"/>
          </a:p>
        </p:txBody>
      </p:sp>
      <p:sp>
        <p:nvSpPr>
          <p:cNvPr id="9" name="Shape 7"/>
          <p:cNvSpPr/>
          <p:nvPr/>
        </p:nvSpPr>
        <p:spPr>
          <a:xfrm>
            <a:off x="685800" y="1600200"/>
            <a:ext cx="2542032" cy="1417320"/>
          </a:xfrm>
          <a:prstGeom prst="roundRect">
            <a:avLst>
              <a:gd name="adj" fmla="val 7742"/>
            </a:avLst>
          </a:prstGeom>
          <a:solidFill>
            <a:srgbClr val="101B31"/>
          </a:solidFill>
          <a:ln w="12700">
            <a:solidFill>
              <a:srgbClr val="1F2A44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0" name="Shape 8"/>
          <p:cNvSpPr/>
          <p:nvPr/>
        </p:nvSpPr>
        <p:spPr>
          <a:xfrm>
            <a:off x="685800" y="1600200"/>
            <a:ext cx="50292" cy="1417320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1" name="Text 9"/>
          <p:cNvSpPr/>
          <p:nvPr/>
        </p:nvSpPr>
        <p:spPr>
          <a:xfrm>
            <a:off x="886968" y="1810512"/>
            <a:ext cx="22219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8FAFC"/>
                </a:solidFill>
              </a:rPr>
              <a:t>24.025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896112" y="2386584"/>
            <a:ext cx="222199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AAB7C8"/>
                </a:solidFill>
              </a:rPr>
              <a:t>ukupno sesija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896112" y="2670048"/>
            <a:ext cx="22219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70" dirty="0">
                <a:solidFill>
                  <a:srgbClr val="AAB7C8"/>
                </a:solidFill>
              </a:rPr>
              <a:t>2.026 bot sesija</a:t>
            </a:r>
            <a:endParaRPr lang="en-US" sz="870" dirty="0"/>
          </a:p>
        </p:txBody>
      </p:sp>
      <p:sp>
        <p:nvSpPr>
          <p:cNvPr id="14" name="Shape 12"/>
          <p:cNvSpPr/>
          <p:nvPr/>
        </p:nvSpPr>
        <p:spPr>
          <a:xfrm>
            <a:off x="3502152" y="1600200"/>
            <a:ext cx="2542032" cy="1417320"/>
          </a:xfrm>
          <a:prstGeom prst="roundRect">
            <a:avLst>
              <a:gd name="adj" fmla="val 7742"/>
            </a:avLst>
          </a:prstGeom>
          <a:solidFill>
            <a:srgbClr val="101B31"/>
          </a:solidFill>
          <a:ln w="12700">
            <a:solidFill>
              <a:srgbClr val="1F2A44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5" name="Shape 13"/>
          <p:cNvSpPr/>
          <p:nvPr/>
        </p:nvSpPr>
        <p:spPr>
          <a:xfrm>
            <a:off x="3502152" y="1600200"/>
            <a:ext cx="50292" cy="1417320"/>
          </a:xfrm>
          <a:prstGeom prst="rect">
            <a:avLst/>
          </a:prstGeom>
          <a:solidFill>
            <a:srgbClr val="A3E635"/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6" name="Text 14"/>
          <p:cNvSpPr/>
          <p:nvPr/>
        </p:nvSpPr>
        <p:spPr>
          <a:xfrm>
            <a:off x="3703320" y="1810512"/>
            <a:ext cx="22219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8FAFC"/>
                </a:solidFill>
              </a:rPr>
              <a:t>13.926</a:t>
            </a: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3712464" y="2386584"/>
            <a:ext cx="222199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AAB7C8"/>
                </a:solidFill>
              </a:rPr>
              <a:t>jedinstvenih korisnika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3712464" y="2670048"/>
            <a:ext cx="22219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70" dirty="0">
                <a:solidFill>
                  <a:srgbClr val="AAB7C8"/>
                </a:solidFill>
              </a:rPr>
              <a:t>značajan obim poseta</a:t>
            </a:r>
            <a:endParaRPr lang="en-US" sz="870" dirty="0"/>
          </a:p>
        </p:txBody>
      </p:sp>
      <p:sp>
        <p:nvSpPr>
          <p:cNvPr id="19" name="Shape 17"/>
          <p:cNvSpPr/>
          <p:nvPr/>
        </p:nvSpPr>
        <p:spPr>
          <a:xfrm>
            <a:off x="6318504" y="1600200"/>
            <a:ext cx="2542032" cy="1417320"/>
          </a:xfrm>
          <a:prstGeom prst="roundRect">
            <a:avLst>
              <a:gd name="adj" fmla="val 7742"/>
            </a:avLst>
          </a:prstGeom>
          <a:solidFill>
            <a:srgbClr val="101B31"/>
          </a:solidFill>
          <a:ln w="12700">
            <a:solidFill>
              <a:srgbClr val="1F2A44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20" name="Shape 18"/>
          <p:cNvSpPr/>
          <p:nvPr/>
        </p:nvSpPr>
        <p:spPr>
          <a:xfrm>
            <a:off x="6318504" y="1600200"/>
            <a:ext cx="50292" cy="1417320"/>
          </a:xfrm>
          <a:prstGeom prst="rect">
            <a:avLst/>
          </a:prstGeom>
          <a:solidFill>
            <a:srgbClr val="FB923C"/>
          </a:solidFill>
          <a:ln w="12700">
            <a:solidFill>
              <a:srgbClr val="FB923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21" name="Text 19"/>
          <p:cNvSpPr/>
          <p:nvPr/>
        </p:nvSpPr>
        <p:spPr>
          <a:xfrm>
            <a:off x="6519672" y="1810512"/>
            <a:ext cx="22219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8FAFC"/>
                </a:solidFill>
              </a:rPr>
              <a:t>2,41</a:t>
            </a:r>
            <a:endParaRPr lang="en-US" sz="2600" dirty="0"/>
          </a:p>
        </p:txBody>
      </p:sp>
      <p:sp>
        <p:nvSpPr>
          <p:cNvPr id="22" name="Text 20"/>
          <p:cNvSpPr/>
          <p:nvPr/>
        </p:nvSpPr>
        <p:spPr>
          <a:xfrm>
            <a:off x="6528816" y="2386584"/>
            <a:ext cx="222199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AAB7C8"/>
                </a:solidFill>
              </a:rPr>
              <a:t>stranice po sesiji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6528816" y="2670048"/>
            <a:ext cx="22219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70" dirty="0">
                <a:solidFill>
                  <a:srgbClr val="AAB7C8"/>
                </a:solidFill>
              </a:rPr>
              <a:t>fokusirano ponašanje</a:t>
            </a:r>
            <a:endParaRPr lang="en-US" sz="870" dirty="0"/>
          </a:p>
        </p:txBody>
      </p:sp>
      <p:sp>
        <p:nvSpPr>
          <p:cNvPr id="24" name="Shape 22"/>
          <p:cNvSpPr/>
          <p:nvPr/>
        </p:nvSpPr>
        <p:spPr>
          <a:xfrm>
            <a:off x="9134856" y="1600200"/>
            <a:ext cx="2542032" cy="1417320"/>
          </a:xfrm>
          <a:prstGeom prst="roundRect">
            <a:avLst>
              <a:gd name="adj" fmla="val 7742"/>
            </a:avLst>
          </a:prstGeom>
          <a:solidFill>
            <a:srgbClr val="101B31"/>
          </a:solidFill>
          <a:ln w="12700">
            <a:solidFill>
              <a:srgbClr val="1F2A44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25" name="Shape 23"/>
          <p:cNvSpPr/>
          <p:nvPr/>
        </p:nvSpPr>
        <p:spPr>
          <a:xfrm>
            <a:off x="9134856" y="1600200"/>
            <a:ext cx="50292" cy="1417320"/>
          </a:xfrm>
          <a:prstGeom prst="rect">
            <a:avLst/>
          </a:prstGeom>
          <a:solidFill>
            <a:srgbClr val="A78BFA"/>
          </a:solidFill>
          <a:ln w="12700">
            <a:solidFill>
              <a:srgbClr val="A78BF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26" name="Text 24"/>
          <p:cNvSpPr/>
          <p:nvPr/>
        </p:nvSpPr>
        <p:spPr>
          <a:xfrm>
            <a:off x="9336024" y="1810512"/>
            <a:ext cx="22219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8FAFC"/>
                </a:solidFill>
              </a:rPr>
              <a:t>60,97%</a:t>
            </a:r>
            <a:endParaRPr lang="en-US" sz="2600" dirty="0"/>
          </a:p>
        </p:txBody>
      </p:sp>
      <p:sp>
        <p:nvSpPr>
          <p:cNvPr id="27" name="Text 25"/>
          <p:cNvSpPr/>
          <p:nvPr/>
        </p:nvSpPr>
        <p:spPr>
          <a:xfrm>
            <a:off x="9345168" y="2386584"/>
            <a:ext cx="222199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AAB7C8"/>
                </a:solidFill>
              </a:rPr>
              <a:t>prosečna dubina scroll-a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9345168" y="2670048"/>
            <a:ext cx="22219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70" dirty="0">
                <a:solidFill>
                  <a:srgbClr val="AAB7C8"/>
                </a:solidFill>
              </a:rPr>
              <a:t>korisnici čitaju veći deo stranice</a:t>
            </a:r>
            <a:endParaRPr lang="en-US" sz="870" dirty="0"/>
          </a:p>
        </p:txBody>
      </p:sp>
      <p:sp>
        <p:nvSpPr>
          <p:cNvPr id="29" name="Text 27"/>
          <p:cNvSpPr/>
          <p:nvPr/>
        </p:nvSpPr>
        <p:spPr>
          <a:xfrm>
            <a:off x="786384" y="3657600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8FAFC"/>
                </a:solidFill>
              </a:rPr>
              <a:t>Novi naspram povratnih korisnika</a:t>
            </a:r>
            <a:endParaRPr lang="en-US" sz="1500" dirty="0"/>
          </a:p>
        </p:txBody>
      </p:sp>
      <p:graphicFrame>
        <p:nvGraphicFramePr>
          <p:cNvPr id="30" name="Chart 0"/>
          <p:cNvGraphicFramePr/>
          <p:nvPr/>
        </p:nvGraphicFramePr>
        <p:xfrm>
          <a:off x="777240" y="4069080"/>
          <a:ext cx="297180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Shape 28"/>
          <p:cNvSpPr/>
          <p:nvPr/>
        </p:nvSpPr>
        <p:spPr>
          <a:xfrm>
            <a:off x="4160520" y="4069080"/>
            <a:ext cx="6903720" cy="1691640"/>
          </a:xfrm>
          <a:prstGeom prst="roundRect">
            <a:avLst>
              <a:gd name="adj" fmla="val 5405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32" name="Text 29"/>
          <p:cNvSpPr/>
          <p:nvPr/>
        </p:nvSpPr>
        <p:spPr>
          <a:xfrm>
            <a:off x="4361688" y="4251960"/>
            <a:ext cx="65013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2D3EE"/>
                </a:solidFill>
              </a:rPr>
              <a:t>Tumačenje</a:t>
            </a:r>
            <a:endParaRPr lang="en-US" sz="1350" dirty="0"/>
          </a:p>
        </p:txBody>
      </p:sp>
      <p:sp>
        <p:nvSpPr>
          <p:cNvPr id="33" name="Text 30"/>
          <p:cNvSpPr/>
          <p:nvPr/>
        </p:nvSpPr>
        <p:spPr>
          <a:xfrm>
            <a:off x="4361688" y="4645152"/>
            <a:ext cx="6501384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Većinu sesija čine novi korisnici (67,28%). To ukazuje da sajt ima snažnu informativnu ulogu i da ključne informacije moraju biti jasne već u prvim koracima.</a:t>
            </a:r>
            <a:endParaRPr lang="en-US" sz="12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4" name="Shape 2"/>
          <p:cNvSpPr/>
          <p:nvPr/>
        </p:nvSpPr>
        <p:spPr>
          <a:xfrm>
            <a:off x="0" y="118872"/>
            <a:ext cx="12191695" cy="22860"/>
          </a:xfrm>
          <a:prstGeom prst="rect">
            <a:avLst/>
          </a:prstGeom>
          <a:solidFill>
            <a:srgbClr val="A3E635"/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5" name="Text 3"/>
          <p:cNvSpPr/>
          <p:nvPr/>
        </p:nvSpPr>
        <p:spPr>
          <a:xfrm>
            <a:off x="548640" y="475488"/>
            <a:ext cx="6126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2D3EE"/>
                </a:solidFill>
              </a:rPr>
              <a:t>HEATMAP I SCROLL MAP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548640" y="768096"/>
            <a:ext cx="7223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150" b="1" dirty="0">
                <a:solidFill>
                  <a:srgbClr val="F8FAFC"/>
                </a:solidFill>
              </a:rPr>
              <a:t>Vizuelna analiza ponašanja</a:t>
            </a:r>
            <a:endParaRPr lang="en-US" sz="3150" dirty="0"/>
          </a:p>
        </p:txBody>
      </p:sp>
      <p:sp>
        <p:nvSpPr>
          <p:cNvPr id="9" name="Shape 7"/>
          <p:cNvSpPr/>
          <p:nvPr/>
        </p:nvSpPr>
        <p:spPr>
          <a:xfrm>
            <a:off x="653796" y="1504188"/>
            <a:ext cx="5230368" cy="3950208"/>
          </a:xfrm>
          <a:prstGeom prst="roundRect">
            <a:avLst>
              <a:gd name="adj" fmla="val 2315"/>
            </a:avLst>
          </a:prstGeom>
          <a:solidFill>
            <a:srgbClr val="12213A"/>
          </a:solidFill>
          <a:ln w="12700">
            <a:solidFill>
              <a:srgbClr val="22D3EE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pic>
        <p:nvPicPr>
          <p:cNvPr id="10" name="Image 0" descr="/mnt/data/petar_assets/img-0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40618"/>
            <a:ext cx="5166360" cy="3877348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6368796" y="1504188"/>
            <a:ext cx="5230368" cy="3950208"/>
          </a:xfrm>
          <a:prstGeom prst="roundRect">
            <a:avLst>
              <a:gd name="adj" fmla="val 2315"/>
            </a:avLst>
          </a:prstGeom>
          <a:solidFill>
            <a:srgbClr val="12213A"/>
          </a:solidFill>
          <a:ln w="12700">
            <a:solidFill>
              <a:srgbClr val="A3E635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pic>
        <p:nvPicPr>
          <p:cNvPr id="12" name="Image 1" descr="/mnt/data/petar_assets/img-0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458" y="1536192"/>
            <a:ext cx="4981043" cy="388620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914400" y="5669280"/>
            <a:ext cx="10241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F8FAFC"/>
                </a:solidFill>
              </a:rPr>
              <a:t>Heatmap pokazuje gde korisnici klikću, a scroll map dokle zaista dolaze na stranici.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1143000" y="6035040"/>
            <a:ext cx="9784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30" dirty="0">
                <a:solidFill>
                  <a:srgbClr val="AAB7C8"/>
                </a:solidFill>
              </a:rPr>
              <a:t>Ovi vizuelni prikazi su važni jer pokazuju ne samo koje stranice su posećene, već kako su korisnici stupali u interakciju sa sadržajem.</a:t>
            </a:r>
            <a:endParaRPr lang="en-US" sz="123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4" name="Shape 2"/>
          <p:cNvSpPr/>
          <p:nvPr/>
        </p:nvSpPr>
        <p:spPr>
          <a:xfrm>
            <a:off x="0" y="118872"/>
            <a:ext cx="12191695" cy="22860"/>
          </a:xfrm>
          <a:prstGeom prst="rect">
            <a:avLst/>
          </a:prstGeom>
          <a:solidFill>
            <a:srgbClr val="A3E635"/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5" name="Text 3"/>
          <p:cNvSpPr/>
          <p:nvPr/>
        </p:nvSpPr>
        <p:spPr>
          <a:xfrm>
            <a:off x="548640" y="475488"/>
            <a:ext cx="6126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2D3EE"/>
                </a:solidFill>
              </a:rPr>
              <a:t>SIGNALI UX PROBLEMA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548640" y="768096"/>
            <a:ext cx="7223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150" b="1" dirty="0">
                <a:solidFill>
                  <a:srgbClr val="F8FAFC"/>
                </a:solidFill>
              </a:rPr>
              <a:t>Problematične interakcije</a:t>
            </a:r>
            <a:endParaRPr lang="en-US" sz="3150" dirty="0"/>
          </a:p>
        </p:txBody>
      </p:sp>
      <p:graphicFrame>
        <p:nvGraphicFramePr>
          <p:cNvPr id="9" name="Chart 0"/>
          <p:cNvGraphicFramePr/>
          <p:nvPr>
            <p:extLst>
              <p:ext uri="{D42A27DB-BD31-4B8C-83A1-F6EECF244321}">
                <p14:modId xmlns:p14="http://schemas.microsoft.com/office/powerpoint/2010/main" val="4240401971"/>
              </p:ext>
            </p:extLst>
          </p:nvPr>
        </p:nvGraphicFramePr>
        <p:xfrm>
          <a:off x="713232" y="1481328"/>
          <a:ext cx="580644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7"/>
          <p:cNvSpPr/>
          <p:nvPr/>
        </p:nvSpPr>
        <p:spPr>
          <a:xfrm>
            <a:off x="6995160" y="1609344"/>
            <a:ext cx="4389120" cy="1600200"/>
          </a:xfrm>
          <a:prstGeom prst="roundRect">
            <a:avLst>
              <a:gd name="adj" fmla="val 5714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1" name="Text 8"/>
          <p:cNvSpPr/>
          <p:nvPr/>
        </p:nvSpPr>
        <p:spPr>
          <a:xfrm>
            <a:off x="7196328" y="1792224"/>
            <a:ext cx="39867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B923C"/>
                </a:solidFill>
              </a:rPr>
              <a:t>Najvažniji nalaz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7196328" y="2185416"/>
            <a:ext cx="3986784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Quick backs su zabeleženi u 22,37% sesija. To može značiti da stranica nije odgovorila na očekivanje korisnika ili da je potreban jasniji sledeći korak.</a:t>
            </a:r>
            <a:endParaRPr lang="en-US" sz="1240" dirty="0"/>
          </a:p>
        </p:txBody>
      </p:sp>
      <p:sp>
        <p:nvSpPr>
          <p:cNvPr id="13" name="Shape 10"/>
          <p:cNvSpPr/>
          <p:nvPr/>
        </p:nvSpPr>
        <p:spPr>
          <a:xfrm>
            <a:off x="6995160" y="3520440"/>
            <a:ext cx="4389120" cy="1261872"/>
          </a:xfrm>
          <a:prstGeom prst="roundRect">
            <a:avLst>
              <a:gd name="adj" fmla="val 7246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4" name="Text 11"/>
          <p:cNvSpPr/>
          <p:nvPr/>
        </p:nvSpPr>
        <p:spPr>
          <a:xfrm>
            <a:off x="7196328" y="3703320"/>
            <a:ext cx="39867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87171"/>
                </a:solidFill>
              </a:rPr>
              <a:t>Dead clicks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7196328" y="4096512"/>
            <a:ext cx="3986784" cy="5760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Udeo od 14,16% može ukazivati da određeni elementi izgledaju klikabilno, iako ne vode ka očekivanoj akciji.</a:t>
            </a:r>
            <a:endParaRPr lang="en-US" sz="1240" dirty="0"/>
          </a:p>
        </p:txBody>
      </p:sp>
      <p:sp>
        <p:nvSpPr>
          <p:cNvPr id="16" name="Text 13"/>
          <p:cNvSpPr/>
          <p:nvPr/>
        </p:nvSpPr>
        <p:spPr>
          <a:xfrm>
            <a:off x="7086600" y="5285232"/>
            <a:ext cx="41605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2D3EE"/>
                </a:solidFill>
              </a:rPr>
              <a:t>Za model personalizacije, ovi signali mogu pokrenuti preporuke: „Možda tražite“, povezane stranice ili drugačiji redosled brzih linkova.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4" name="Shape 2"/>
          <p:cNvSpPr/>
          <p:nvPr/>
        </p:nvSpPr>
        <p:spPr>
          <a:xfrm>
            <a:off x="0" y="118872"/>
            <a:ext cx="12191695" cy="22860"/>
          </a:xfrm>
          <a:prstGeom prst="rect">
            <a:avLst/>
          </a:prstGeom>
          <a:solidFill>
            <a:srgbClr val="A3E635"/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5" name="Text 3"/>
          <p:cNvSpPr/>
          <p:nvPr/>
        </p:nvSpPr>
        <p:spPr>
          <a:xfrm>
            <a:off x="548640" y="475488"/>
            <a:ext cx="6126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2D3EE"/>
                </a:solidFill>
              </a:rPr>
              <a:t>KUDA KORISNICI DOLAZE I ŠTA TRAŽE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548640" y="768096"/>
            <a:ext cx="7223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150" b="1" dirty="0">
                <a:solidFill>
                  <a:srgbClr val="F8FAFC"/>
                </a:solidFill>
              </a:rPr>
              <a:t>Mobilni pristup i ulazne tačke</a:t>
            </a:r>
            <a:endParaRPr lang="en-US" sz="3150" dirty="0"/>
          </a:p>
        </p:txBody>
      </p:sp>
      <p:sp>
        <p:nvSpPr>
          <p:cNvPr id="7" name="Text 5"/>
          <p:cNvSpPr/>
          <p:nvPr/>
        </p:nvSpPr>
        <p:spPr>
          <a:xfrm>
            <a:off x="10881360" y="644652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AAB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09 / 12</a:t>
            </a:r>
            <a:endParaRPr lang="en-US" sz="850" dirty="0"/>
          </a:p>
        </p:txBody>
      </p:sp>
      <p:sp>
        <p:nvSpPr>
          <p:cNvPr id="8" name="Text 6"/>
          <p:cNvSpPr/>
          <p:nvPr/>
        </p:nvSpPr>
        <p:spPr>
          <a:xfrm>
            <a:off x="502920" y="6446520"/>
            <a:ext cx="5303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AAB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Master rad | bihevioralna analiza veb-interakcija</a:t>
            </a:r>
            <a:endParaRPr lang="en-US" sz="850" dirty="0"/>
          </a:p>
        </p:txBody>
      </p:sp>
      <p:graphicFrame>
        <p:nvGraphicFramePr>
          <p:cNvPr id="9" name="Chart 0"/>
          <p:cNvGraphicFramePr/>
          <p:nvPr>
            <p:extLst>
              <p:ext uri="{D42A27DB-BD31-4B8C-83A1-F6EECF244321}">
                <p14:modId xmlns:p14="http://schemas.microsoft.com/office/powerpoint/2010/main" val="1590616460"/>
              </p:ext>
            </p:extLst>
          </p:nvPr>
        </p:nvGraphicFramePr>
        <p:xfrm>
          <a:off x="685800" y="1463040"/>
          <a:ext cx="5074920" cy="233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7"/>
          <p:cNvSpPr/>
          <p:nvPr/>
        </p:nvSpPr>
        <p:spPr>
          <a:xfrm>
            <a:off x="822960" y="4187952"/>
            <a:ext cx="3291840" cy="1298448"/>
          </a:xfrm>
          <a:prstGeom prst="roundRect">
            <a:avLst>
              <a:gd name="adj" fmla="val 8451"/>
            </a:avLst>
          </a:prstGeom>
          <a:solidFill>
            <a:srgbClr val="101B31"/>
          </a:solidFill>
          <a:ln w="12700">
            <a:solidFill>
              <a:srgbClr val="1F2A44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1" name="Shape 8"/>
          <p:cNvSpPr/>
          <p:nvPr/>
        </p:nvSpPr>
        <p:spPr>
          <a:xfrm>
            <a:off x="822960" y="4187952"/>
            <a:ext cx="50292" cy="1298448"/>
          </a:xfrm>
          <a:prstGeom prst="rect">
            <a:avLst/>
          </a:prstGeom>
          <a:solidFill>
            <a:srgbClr val="A3E635"/>
          </a:solidFill>
          <a:ln w="12700">
            <a:solidFill>
              <a:srgbClr val="A3E635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2" name="Text 9"/>
          <p:cNvSpPr/>
          <p:nvPr/>
        </p:nvSpPr>
        <p:spPr>
          <a:xfrm>
            <a:off x="1024128" y="4398264"/>
            <a:ext cx="2971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8FAFC"/>
                </a:solidFill>
              </a:rPr>
              <a:t>67,01%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1033272" y="4974336"/>
            <a:ext cx="2971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AAB7C8"/>
                </a:solidFill>
              </a:rPr>
              <a:t>sesija iz dva mobilna pregledača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1033272" y="5257800"/>
            <a:ext cx="2971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70" dirty="0">
                <a:solidFill>
                  <a:srgbClr val="AAB7C8"/>
                </a:solidFill>
              </a:rPr>
              <a:t>Mobile Safari + Chrome Mobile</a:t>
            </a:r>
            <a:endParaRPr lang="en-US" sz="870" dirty="0"/>
          </a:p>
        </p:txBody>
      </p:sp>
      <p:sp>
        <p:nvSpPr>
          <p:cNvPr id="15" name="Shape 12"/>
          <p:cNvSpPr/>
          <p:nvPr/>
        </p:nvSpPr>
        <p:spPr>
          <a:xfrm>
            <a:off x="4434840" y="4187952"/>
            <a:ext cx="3291840" cy="1298448"/>
          </a:xfrm>
          <a:prstGeom prst="roundRect">
            <a:avLst>
              <a:gd name="adj" fmla="val 8451"/>
            </a:avLst>
          </a:prstGeom>
          <a:solidFill>
            <a:srgbClr val="101B31"/>
          </a:solidFill>
          <a:ln w="12700">
            <a:solidFill>
              <a:srgbClr val="1F2A44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6" name="Shape 13"/>
          <p:cNvSpPr/>
          <p:nvPr/>
        </p:nvSpPr>
        <p:spPr>
          <a:xfrm>
            <a:off x="4434840" y="4187952"/>
            <a:ext cx="50292" cy="1298448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17" name="Text 14"/>
          <p:cNvSpPr/>
          <p:nvPr/>
        </p:nvSpPr>
        <p:spPr>
          <a:xfrm>
            <a:off x="4636008" y="4398264"/>
            <a:ext cx="2971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8FAFC"/>
                </a:solidFill>
              </a:rPr>
              <a:t>12.500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4645152" y="4974336"/>
            <a:ext cx="2971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AAB7C8"/>
                </a:solidFill>
              </a:rPr>
              <a:t>sesija iz Google pretrage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4645152" y="5257800"/>
            <a:ext cx="2971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70" dirty="0">
                <a:solidFill>
                  <a:srgbClr val="AAB7C8"/>
                </a:solidFill>
              </a:rPr>
              <a:t>najvažniji izvor poseta</a:t>
            </a:r>
            <a:endParaRPr lang="en-US" sz="870" dirty="0"/>
          </a:p>
        </p:txBody>
      </p:sp>
      <p:sp>
        <p:nvSpPr>
          <p:cNvPr id="20" name="Shape 17"/>
          <p:cNvSpPr/>
          <p:nvPr/>
        </p:nvSpPr>
        <p:spPr>
          <a:xfrm>
            <a:off x="6446520" y="1536192"/>
            <a:ext cx="4846320" cy="1965960"/>
          </a:xfrm>
          <a:prstGeom prst="roundRect">
            <a:avLst>
              <a:gd name="adj" fmla="val 4651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21" name="Text 18"/>
          <p:cNvSpPr/>
          <p:nvPr/>
        </p:nvSpPr>
        <p:spPr>
          <a:xfrm>
            <a:off x="6647688" y="1719072"/>
            <a:ext cx="44439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A78BFA"/>
                </a:solidFill>
              </a:rPr>
              <a:t>Najposećenije stranice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6647688" y="2112264"/>
            <a:ext cx="4443984" cy="12801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Početna strana, osnovne akademske studije, akademski kalendar, kontakt, ispiti, školarine i fakultetski poddomeni.</a:t>
            </a:r>
            <a:endParaRPr lang="en-US" sz="1240" dirty="0"/>
          </a:p>
        </p:txBody>
      </p:sp>
      <p:sp>
        <p:nvSpPr>
          <p:cNvPr id="23" name="Shape 20"/>
          <p:cNvSpPr/>
          <p:nvPr/>
        </p:nvSpPr>
        <p:spPr>
          <a:xfrm>
            <a:off x="8046720" y="4069080"/>
            <a:ext cx="3246120" cy="1572768"/>
          </a:xfrm>
          <a:prstGeom prst="roundRect">
            <a:avLst>
              <a:gd name="adj" fmla="val 5814"/>
            </a:avLst>
          </a:prstGeom>
          <a:solidFill>
            <a:srgbClr val="101B31"/>
          </a:solidFill>
          <a:ln w="12700">
            <a:solidFill>
              <a:srgbClr val="23304D"/>
            </a:solidFill>
            <a:prstDash val="solid"/>
          </a:ln>
        </p:spPr>
        <p:txBody>
          <a:bodyPr/>
          <a:lstStyle/>
          <a:p>
            <a:endParaRPr lang="sr-Cyrl-RS"/>
          </a:p>
        </p:txBody>
      </p:sp>
      <p:sp>
        <p:nvSpPr>
          <p:cNvPr id="24" name="Text 21"/>
          <p:cNvSpPr/>
          <p:nvPr/>
        </p:nvSpPr>
        <p:spPr>
          <a:xfrm>
            <a:off x="8247888" y="4251960"/>
            <a:ext cx="28437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22D3EE"/>
                </a:solidFill>
              </a:rPr>
              <a:t>Tumačenje namere</a:t>
            </a:r>
            <a:endParaRPr lang="en-US" sz="1350" dirty="0"/>
          </a:p>
        </p:txBody>
      </p:sp>
      <p:sp>
        <p:nvSpPr>
          <p:cNvPr id="25" name="Text 22"/>
          <p:cNvSpPr/>
          <p:nvPr/>
        </p:nvSpPr>
        <p:spPr>
          <a:xfrm>
            <a:off x="8247888" y="4645152"/>
            <a:ext cx="2843784" cy="8869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E2E8F0"/>
                </a:solidFill>
              </a:rPr>
              <a:t>Korisnici često dolaze sa konkretnom potrebom: informisanje o studijama, administrativne informacije ili kontakt sa Univerzitetom.</a:t>
            </a:r>
            <a:endParaRPr lang="en-US" sz="12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884</Words>
  <Application>Microsoft Office PowerPoint</Application>
  <PresentationFormat>Widescreen</PresentationFormat>
  <Paragraphs>143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Bihevioralna analiza veb-interakcija</dc:title>
  <dc:subject>Master rad - odbrana</dc:subject>
  <dc:creator>OpenAI</dc:creator>
  <cp:lastModifiedBy>Petar Kresoja</cp:lastModifiedBy>
  <cp:revision>9</cp:revision>
  <dcterms:created xsi:type="dcterms:W3CDTF">2026-07-07T10:56:45Z</dcterms:created>
  <dcterms:modified xsi:type="dcterms:W3CDTF">2026-07-08T09:09:42Z</dcterms:modified>
</cp:coreProperties>
</file>